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1" r:id="rId1"/>
  </p:sldMasterIdLst>
  <p:handoutMasterIdLst>
    <p:handoutMasterId r:id="rId26"/>
  </p:handoutMasterIdLst>
  <p:sldIdLst>
    <p:sldId id="256" r:id="rId2"/>
    <p:sldId id="257" r:id="rId3"/>
    <p:sldId id="287" r:id="rId4"/>
    <p:sldId id="262" r:id="rId5"/>
    <p:sldId id="263" r:id="rId6"/>
    <p:sldId id="264" r:id="rId7"/>
    <p:sldId id="265" r:id="rId8"/>
    <p:sldId id="258" r:id="rId9"/>
    <p:sldId id="260" r:id="rId10"/>
    <p:sldId id="269" r:id="rId11"/>
    <p:sldId id="261" r:id="rId12"/>
    <p:sldId id="288" r:id="rId13"/>
    <p:sldId id="290" r:id="rId14"/>
    <p:sldId id="291" r:id="rId15"/>
    <p:sldId id="272" r:id="rId16"/>
    <p:sldId id="294" r:id="rId17"/>
    <p:sldId id="289" r:id="rId18"/>
    <p:sldId id="276" r:id="rId19"/>
    <p:sldId id="295" r:id="rId20"/>
    <p:sldId id="286" r:id="rId21"/>
    <p:sldId id="282" r:id="rId22"/>
    <p:sldId id="293" r:id="rId23"/>
    <p:sldId id="285" r:id="rId24"/>
    <p:sldId id="292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43" d="100"/>
          <a:sy n="143" d="100"/>
        </p:scale>
        <p:origin x="216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3ADCA-EBCD-427A-B03C-F26AEF0F858B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221CC-F9E1-41EC-AC76-6ADF677E5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503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3013-E027-4117-A557-F3DC89C2BFB9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D1755-42FE-4363-B0EB-43916C6EB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03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3013-E027-4117-A557-F3DC89C2BFB9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D1755-42FE-4363-B0EB-43916C6EB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48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3013-E027-4117-A557-F3DC89C2BFB9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D1755-42FE-4363-B0EB-43916C6EB2B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75998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3013-E027-4117-A557-F3DC89C2BFB9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D1755-42FE-4363-B0EB-43916C6EB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447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3013-E027-4117-A557-F3DC89C2BFB9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D1755-42FE-4363-B0EB-43916C6EB2B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49484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3013-E027-4117-A557-F3DC89C2BFB9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D1755-42FE-4363-B0EB-43916C6EB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3013-E027-4117-A557-F3DC89C2BFB9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D1755-42FE-4363-B0EB-43916C6EB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064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3013-E027-4117-A557-F3DC89C2BFB9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D1755-42FE-4363-B0EB-43916C6EB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39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3013-E027-4117-A557-F3DC89C2BFB9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D1755-42FE-4363-B0EB-43916C6EB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01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3013-E027-4117-A557-F3DC89C2BFB9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D1755-42FE-4363-B0EB-43916C6EB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40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3013-E027-4117-A557-F3DC89C2BFB9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D1755-42FE-4363-B0EB-43916C6EB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24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3013-E027-4117-A557-F3DC89C2BFB9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D1755-42FE-4363-B0EB-43916C6EB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57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3013-E027-4117-A557-F3DC89C2BFB9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D1755-42FE-4363-B0EB-43916C6EB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26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3013-E027-4117-A557-F3DC89C2BFB9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D1755-42FE-4363-B0EB-43916C6EB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64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3013-E027-4117-A557-F3DC89C2BFB9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D1755-42FE-4363-B0EB-43916C6EB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11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03013-E027-4117-A557-F3DC89C2BFB9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D1755-42FE-4363-B0EB-43916C6EB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1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03013-E027-4117-A557-F3DC89C2BFB9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27D1755-42FE-4363-B0EB-43916C6EB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708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youtube.com/watch?v=e4hKCUWS5g8&amp;feature=youtu.be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file:///\\Do-fps\public\Communications%20and%20Public%20Engagement\Video%20Projects\PE%20Video%201.mp4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embed/n7PDNBavC9Q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832" y="1015244"/>
            <a:ext cx="4253852" cy="437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1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75" y="436930"/>
            <a:ext cx="9168774" cy="611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3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6983" y="738447"/>
            <a:ext cx="8255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32 Schools Grades pre-K - 8</a:t>
            </a:r>
          </a:p>
          <a:p>
            <a:r>
              <a:rPr lang="en-US" sz="2400" dirty="0"/>
              <a:t>23,700 Students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1" y="192634"/>
            <a:ext cx="6347713" cy="1320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WESD at a Glance -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83" y="1513434"/>
            <a:ext cx="6020572" cy="5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69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866" y="505998"/>
            <a:ext cx="7241629" cy="633624"/>
          </a:xfrm>
        </p:spPr>
        <p:txBody>
          <a:bodyPr>
            <a:normAutofit fontScale="90000"/>
          </a:bodyPr>
          <a:lstStyle/>
          <a:p>
            <a:pPr>
              <a:spcBef>
                <a:spcPts val="1200"/>
              </a:spcBef>
            </a:pPr>
            <a:r>
              <a:rPr lang="en-US" sz="3900" dirty="0"/>
              <a:t>Factors that Impact Our Students</a:t>
            </a:r>
            <a:r>
              <a:rPr lang="en-US" sz="3500" dirty="0"/>
              <a:t/>
            </a:r>
            <a:br>
              <a:rPr lang="en-US" sz="3500" dirty="0"/>
            </a:br>
            <a:r>
              <a:rPr lang="en-US" sz="1800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84" y="1642116"/>
            <a:ext cx="6707101" cy="481608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70865" y="1139622"/>
            <a:ext cx="7241629" cy="6336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000" dirty="0"/>
              <a:t>Crime Rates</a:t>
            </a:r>
            <a:r>
              <a:rPr lang="en-US" sz="3500" dirty="0"/>
              <a:t/>
            </a:r>
            <a:br>
              <a:rPr lang="en-US" sz="3500" dirty="0"/>
            </a:b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558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70866" y="505998"/>
            <a:ext cx="7241629" cy="6336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14000" dirty="0"/>
              <a:t>Factors that Impact Our Students</a:t>
            </a:r>
            <a:r>
              <a:rPr lang="en-US" sz="4700" dirty="0"/>
              <a:t/>
            </a:r>
            <a:br>
              <a:rPr lang="en-US" sz="4700" dirty="0"/>
            </a:br>
            <a:r>
              <a:rPr lang="en-US" sz="1800" dirty="0"/>
              <a:t>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70865" y="959448"/>
            <a:ext cx="7241629" cy="6336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000" dirty="0"/>
              <a:t>Average Household Income</a:t>
            </a:r>
            <a:r>
              <a:rPr lang="en-US" sz="3500" dirty="0"/>
              <a:t/>
            </a:r>
            <a:br>
              <a:rPr lang="en-US" sz="3500" dirty="0"/>
            </a:br>
            <a:r>
              <a:rPr lang="en-US" sz="1800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70" y="1483327"/>
            <a:ext cx="6881720" cy="493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3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70865" y="1090073"/>
            <a:ext cx="7241629" cy="53002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000" dirty="0"/>
              <a:t>Emergency Expense Risk Index</a:t>
            </a:r>
            <a:r>
              <a:rPr lang="en-US" sz="3500" dirty="0"/>
              <a:t/>
            </a:r>
            <a:br>
              <a:rPr lang="en-US" sz="3500" dirty="0"/>
            </a:br>
            <a:r>
              <a:rPr lang="en-US" sz="18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75" y="1546094"/>
            <a:ext cx="6594428" cy="493128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70865" y="505998"/>
            <a:ext cx="7989365" cy="633624"/>
          </a:xfrm>
          <a:prstGeom prst="rect">
            <a:avLst/>
          </a:prstGeom>
        </p:spPr>
        <p:txBody>
          <a:bodyPr>
            <a:normAutofit fontScale="4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7600" dirty="0"/>
              <a:t>Factors that Impact Our Students</a:t>
            </a:r>
            <a:r>
              <a:rPr lang="en-US" sz="3500" dirty="0"/>
              <a:t/>
            </a:r>
            <a:br>
              <a:rPr lang="en-US" sz="3500" dirty="0"/>
            </a:b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96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1" y="572730"/>
            <a:ext cx="6347713" cy="1320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Budget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00955" y="1727949"/>
            <a:ext cx="69386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is the second year that the WESD has experienced a loss of </a:t>
            </a:r>
            <a:r>
              <a:rPr lang="en-US" dirty="0" smtClean="0"/>
              <a:t>students; this year we’re down more than 400.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Most </a:t>
            </a:r>
            <a:r>
              <a:rPr lang="en-US" smtClean="0"/>
              <a:t>students are </a:t>
            </a:r>
            <a:r>
              <a:rPr lang="en-US" dirty="0"/>
              <a:t>physically moving to another area for many different reasons.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Since budget is based on student count, the annual budget will be reduced and limit options for the District.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05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Override Facts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9419" y="1613647"/>
            <a:ext cx="77522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WESD called for an election on November 6 to request continuation of an existing M&amp;O override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 override allows the district to exceed budget limits for specific educational purposes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WESD the current override helps to pay for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Full-day Kindergarten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Enhanced programs for art, music, PE, gifted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Comprehensive services for students who require focused intervention to succeed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Tax rate is similar to current, and has been in place for several years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the override isn’t approved, the district will have to decrease the operational budget over 3 years until phased 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21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70863" y="396885"/>
            <a:ext cx="7190520" cy="604923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Climate and Culture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0865" y="1472455"/>
            <a:ext cx="403304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WESD FACE Vision</a:t>
            </a:r>
            <a:endParaRPr lang="en-US" sz="2400" b="1" dirty="0">
              <a:solidFill>
                <a:srgbClr val="00B050"/>
              </a:solidFill>
            </a:endParaRPr>
          </a:p>
          <a:p>
            <a:pPr marL="274320" lvl="1"/>
            <a:r>
              <a:rPr lang="en-US" sz="2400" b="1" dirty="0"/>
              <a:t>WESD Family and Community Engagement (FACE) honors and empowers </a:t>
            </a:r>
            <a:r>
              <a:rPr lang="en-US" sz="2400" b="1" u="sng" dirty="0"/>
              <a:t>families</a:t>
            </a:r>
            <a:r>
              <a:rPr lang="en-US" sz="2400" b="1" dirty="0"/>
              <a:t>, </a:t>
            </a:r>
            <a:r>
              <a:rPr lang="en-US" sz="2400" b="1" u="sng" dirty="0"/>
              <a:t>students</a:t>
            </a:r>
            <a:r>
              <a:rPr lang="en-US" sz="2400" b="1" dirty="0"/>
              <a:t>, </a:t>
            </a:r>
            <a:r>
              <a:rPr lang="en-US" sz="2400" b="1" u="sng" dirty="0"/>
              <a:t>teachers</a:t>
            </a:r>
            <a:r>
              <a:rPr lang="en-US" sz="2400" b="1" dirty="0"/>
              <a:t>, </a:t>
            </a:r>
            <a:r>
              <a:rPr lang="en-US" sz="2400" b="1" u="sng" dirty="0"/>
              <a:t>staff</a:t>
            </a:r>
            <a:r>
              <a:rPr lang="en-US" sz="2400" b="1" dirty="0"/>
              <a:t> and </a:t>
            </a:r>
            <a:r>
              <a:rPr lang="en-US" sz="2400" b="1" u="sng" dirty="0"/>
              <a:t>community partners</a:t>
            </a:r>
            <a:r>
              <a:rPr lang="en-US" sz="2400" b="1" dirty="0"/>
              <a:t> to create collaborative relationships that support student success.</a:t>
            </a:r>
          </a:p>
          <a:p>
            <a:pPr marL="274320"/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0865" y="959448"/>
            <a:ext cx="7241629" cy="6336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000" dirty="0"/>
              <a:t>Family and Community Engagement</a:t>
            </a:r>
            <a:r>
              <a:rPr lang="en-US" sz="1800" dirty="0"/>
              <a:t> </a:t>
            </a:r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1472454"/>
            <a:ext cx="2993315" cy="3671047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81615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09597" y="396883"/>
            <a:ext cx="6951786" cy="1320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Climate and Culture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599" y="1729772"/>
            <a:ext cx="7549665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 Systems Approach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    Evidence-based systems and practices support the physical and emotional well-being of students and staff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 Healthy Environment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Provide an environment in which students can practice what they learn about making safe, healthy decisions and staff can practice and model safe, healthy behaviors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Data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en-US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/>
              <a:t>     Use appropriate data to continuously improve</a:t>
            </a:r>
            <a:r>
              <a:rPr lang="en-US" sz="1400" dirty="0"/>
              <a:t/>
            </a:r>
            <a:br>
              <a:rPr lang="en-US" sz="1400" dirty="0"/>
            </a:b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8926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07885"/>
            <a:ext cx="6840072" cy="1320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Behavioral and Emotional Social Support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92526" y="1660704"/>
            <a:ext cx="746311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District Climate Culture Team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Climate Culture/Athletic Director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Behavior Support Advocates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Transportation Behavior Support Advocate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Board Certified Behavior Analysts 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Crisis Prevention Institute Trainings (CPI)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Safety and Mentoring Team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Child Study Process (CST)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Community Partnership Mentoring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98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1" y="609600"/>
            <a:ext cx="6347713" cy="1320800"/>
          </a:xfrm>
        </p:spPr>
        <p:txBody>
          <a:bodyPr>
            <a:normAutofit/>
          </a:bodyPr>
          <a:lstStyle/>
          <a:p>
            <a:r>
              <a:rPr lang="en-US" dirty="0" smtClean="0"/>
              <a:t>Welcome!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41" y="1514858"/>
            <a:ext cx="6819712" cy="382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0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601" y="572730"/>
            <a:ext cx="6347713" cy="1320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Washington Education Foundation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0" t="7070" r="16160" b="13970"/>
          <a:stretch/>
        </p:blipFill>
        <p:spPr>
          <a:xfrm>
            <a:off x="609599" y="2344726"/>
            <a:ext cx="2908360" cy="25895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096" y="1422319"/>
            <a:ext cx="4082249" cy="30616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851" y="5385499"/>
            <a:ext cx="2301245" cy="10058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48134">
            <a:off x="6323016" y="4740909"/>
            <a:ext cx="2106419" cy="15825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0329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09601" y="572730"/>
            <a:ext cx="6347713" cy="1320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Speed Networking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744" y="1306283"/>
            <a:ext cx="5472195" cy="534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38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 Networking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2240" y="1590067"/>
            <a:ext cx="70224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/>
              <a:t>Introduce yourself to someone who works in a similar field as you (business, nonprofit, faith, government, education, etc.)</a:t>
            </a:r>
            <a:br>
              <a:rPr lang="en-US" b="1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Find someone who has been to at least two BAT meetings.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Find someone who has school-age children (K-12).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Introduce yourself to someone wearing a WESD ID.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Find someone who loves partnering with the WESD!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83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601" y="572730"/>
            <a:ext cx="6347713" cy="81361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We Want to Hear from You!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31191" t="21851" r="32388" b="7897"/>
          <a:stretch/>
        </p:blipFill>
        <p:spPr bwMode="auto">
          <a:xfrm rot="417778">
            <a:off x="2097073" y="1426131"/>
            <a:ext cx="3927146" cy="50503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7908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655" y="389128"/>
            <a:ext cx="4253852" cy="43743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5031" y="5130551"/>
            <a:ext cx="6972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accent1">
                    <a:lumMod val="75000"/>
                  </a:schemeClr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21241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r>
              <a:rPr lang="en-US" dirty="0" err="1" smtClean="0"/>
              <a:t>WESDExcellence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1" y="1304817"/>
            <a:ext cx="7165053" cy="337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Providing high quality educational experiences for all learners!</a:t>
            </a:r>
          </a:p>
        </p:txBody>
      </p:sp>
      <p:pic>
        <p:nvPicPr>
          <p:cNvPr id="4" name="Picture 3">
            <a:hlinkClick r:id="rId2" action="ppaction://hlinkfile"/>
          </p:cNvPr>
          <p:cNvPicPr/>
          <p:nvPr/>
        </p:nvPicPr>
        <p:blipFill rotWithShape="1">
          <a:blip r:embed="rId3"/>
          <a:srcRect t="7812" b="7465"/>
          <a:stretch/>
        </p:blipFill>
        <p:spPr bwMode="auto">
          <a:xfrm>
            <a:off x="731971" y="1930402"/>
            <a:ext cx="6403052" cy="36165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2691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1" y="609600"/>
            <a:ext cx="6347713" cy="1320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Teacher of the Year Finalist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419" y="944463"/>
            <a:ext cx="2171136" cy="32567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207108" y="4336302"/>
            <a:ext cx="2801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Jonathan Perrone</a:t>
            </a:r>
          </a:p>
          <a:p>
            <a:pPr algn="ctr"/>
            <a:r>
              <a:rPr lang="en-US" sz="1600" dirty="0"/>
              <a:t>Mountain Sky Junior High </a:t>
            </a:r>
          </a:p>
          <a:p>
            <a:pPr algn="ctr"/>
            <a:r>
              <a:rPr lang="en-US" sz="1600" dirty="0"/>
              <a:t>8</a:t>
            </a:r>
            <a:r>
              <a:rPr lang="en-US" sz="1600" baseline="30000" dirty="0"/>
              <a:t>th</a:t>
            </a:r>
            <a:r>
              <a:rPr lang="en-US" sz="1600" dirty="0"/>
              <a:t> Grade STEM Teacher</a:t>
            </a:r>
          </a:p>
        </p:txBody>
      </p:sp>
      <p:pic>
        <p:nvPicPr>
          <p:cNvPr id="8" name="Picture 7">
            <a:hlinkClick r:id="rId3"/>
          </p:cNvPr>
          <p:cNvPicPr/>
          <p:nvPr/>
        </p:nvPicPr>
        <p:blipFill rotWithShape="1">
          <a:blip r:embed="rId4"/>
          <a:srcRect t="8223" b="15201"/>
          <a:stretch/>
        </p:blipFill>
        <p:spPr bwMode="auto">
          <a:xfrm>
            <a:off x="493175" y="2618311"/>
            <a:ext cx="5353894" cy="27329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1372" y="1395893"/>
            <a:ext cx="5484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One of five Ambassadors of Excellence</a:t>
            </a:r>
          </a:p>
          <a:p>
            <a:pPr algn="ctr"/>
            <a:r>
              <a:rPr lang="en-US" sz="1600" dirty="0"/>
              <a:t>Winner Announced October 25</a:t>
            </a:r>
          </a:p>
        </p:txBody>
      </p:sp>
    </p:spTree>
    <p:extLst>
      <p:ext uri="{BB962C8B-B14F-4D97-AF65-F5344CB8AC3E}">
        <p14:creationId xmlns:p14="http://schemas.microsoft.com/office/powerpoint/2010/main" val="65833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0088" y="4818275"/>
            <a:ext cx="38430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Acacia Elementary</a:t>
            </a:r>
          </a:p>
          <a:p>
            <a:pPr algn="ctr"/>
            <a:r>
              <a:rPr lang="en-US" sz="1600" dirty="0"/>
              <a:t>Christine Hollingsworth </a:t>
            </a:r>
          </a:p>
          <a:p>
            <a:pPr algn="ctr"/>
            <a:r>
              <a:rPr lang="en-US" sz="1600" dirty="0"/>
              <a:t>2018 Distinguished Administrator</a:t>
            </a:r>
          </a:p>
          <a:p>
            <a:pPr algn="ctr"/>
            <a:r>
              <a:rPr lang="en-US" sz="1600" dirty="0"/>
              <a:t>Arizona School Administrators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51607" y="5356886"/>
            <a:ext cx="44774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Sunburst Elementary</a:t>
            </a:r>
          </a:p>
          <a:p>
            <a:pPr algn="ctr"/>
            <a:r>
              <a:rPr lang="en-US" sz="1600" dirty="0"/>
              <a:t>Rhonda Warren</a:t>
            </a:r>
          </a:p>
          <a:p>
            <a:pPr algn="ctr"/>
            <a:r>
              <a:rPr lang="en-US" sz="1600" dirty="0"/>
              <a:t>2018 Exemplary Principal</a:t>
            </a:r>
          </a:p>
          <a:p>
            <a:pPr algn="ctr"/>
            <a:r>
              <a:rPr lang="en-US" sz="1600" dirty="0"/>
              <a:t>Maricopa County Education Service Agency</a:t>
            </a:r>
          </a:p>
          <a:p>
            <a:pPr algn="ctr"/>
            <a:endParaRPr lang="en-US" sz="16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1" y="609600"/>
            <a:ext cx="6347713" cy="1320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Award-winning Principals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381" y="2719801"/>
            <a:ext cx="3461858" cy="23071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355" y="1548526"/>
            <a:ext cx="2287120" cy="30505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3867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09601" y="572730"/>
            <a:ext cx="6347713" cy="1320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Award-winning Employees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0088" y="4818277"/>
            <a:ext cx="3843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Special Services</a:t>
            </a:r>
          </a:p>
          <a:p>
            <a:pPr algn="ctr"/>
            <a:r>
              <a:rPr lang="en-US" sz="1600" dirty="0"/>
              <a:t>Dr. Craig Carter</a:t>
            </a:r>
          </a:p>
          <a:p>
            <a:pPr algn="ctr"/>
            <a:r>
              <a:rPr lang="en-US" sz="1600" dirty="0"/>
              <a:t>2018 Outstanding Educator</a:t>
            </a:r>
          </a:p>
          <a:p>
            <a:pPr algn="ctr"/>
            <a:r>
              <a:rPr lang="en-US" sz="1600" dirty="0"/>
              <a:t>Phoenix Mayor’s Commission on Disability Issues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82813" y="5174127"/>
            <a:ext cx="3843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Sunset Elementary</a:t>
            </a:r>
          </a:p>
          <a:p>
            <a:pPr algn="ctr"/>
            <a:r>
              <a:rPr lang="en-US" sz="1600" dirty="0"/>
              <a:t>Donna Denial</a:t>
            </a:r>
          </a:p>
          <a:p>
            <a:pPr algn="ctr"/>
            <a:r>
              <a:rPr lang="en-US" sz="1600" dirty="0"/>
              <a:t>2017 Social Worker of the Year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40" y="1893530"/>
            <a:ext cx="3722916" cy="2481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035" y="1576554"/>
            <a:ext cx="2597932" cy="34639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5479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09601" y="565356"/>
            <a:ext cx="6347713" cy="1320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Award-winning schools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0088" y="3858833"/>
            <a:ext cx="3843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Acacia Elementary</a:t>
            </a:r>
          </a:p>
          <a:p>
            <a:pPr algn="ctr"/>
            <a:r>
              <a:rPr lang="en-US" sz="1600" dirty="0"/>
              <a:t>Three-time A+ School</a:t>
            </a:r>
          </a:p>
          <a:p>
            <a:pPr algn="ctr"/>
            <a:r>
              <a:rPr lang="en-US" sz="1600" dirty="0"/>
              <a:t>Arizona Educational Foundation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6184" y="4689830"/>
            <a:ext cx="37578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Silver - Ocotillo </a:t>
            </a:r>
          </a:p>
          <a:p>
            <a:pPr algn="ctr"/>
            <a:r>
              <a:rPr lang="en-US" sz="1600" dirty="0"/>
              <a:t>Bronze - Acacia, Manzanita, Sahuaro and </a:t>
            </a:r>
            <a:r>
              <a:rPr lang="en-US" sz="1600" dirty="0" err="1"/>
              <a:t>Sunnsylope</a:t>
            </a:r>
            <a:endParaRPr lang="en-US" sz="1600" dirty="0"/>
          </a:p>
          <a:p>
            <a:pPr algn="ctr"/>
            <a:r>
              <a:rPr lang="en-US" sz="1600" dirty="0"/>
              <a:t>Merit – Chaparral and Mountain View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90" y="1408686"/>
            <a:ext cx="3898017" cy="22990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96" y="2090057"/>
            <a:ext cx="2490952" cy="249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0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237" y="5987310"/>
            <a:ext cx="3292471" cy="1320800"/>
          </a:xfrm>
        </p:spPr>
        <p:txBody>
          <a:bodyPr/>
          <a:lstStyle/>
          <a:p>
            <a:r>
              <a:rPr lang="en-US" dirty="0" smtClean="0"/>
              <a:t>@</a:t>
            </a:r>
            <a:r>
              <a:rPr lang="en-US" dirty="0" err="1" smtClean="0"/>
              <a:t>WESDSchools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841" y="5555781"/>
            <a:ext cx="4097656" cy="101986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5193" y="424168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Follow and Like Us!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04" y="1524483"/>
            <a:ext cx="1948034" cy="34649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827" y="1524481"/>
            <a:ext cx="1928041" cy="34293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441" y="1524483"/>
            <a:ext cx="1915523" cy="340707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5191" y="1524481"/>
            <a:ext cx="613616" cy="6860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1.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90971" y="1529859"/>
            <a:ext cx="613616" cy="6860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2.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750551" y="1524481"/>
            <a:ext cx="613616" cy="6860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247696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09601" y="609600"/>
            <a:ext cx="6347713" cy="13208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What’s Happening in WESD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58" y="1404521"/>
            <a:ext cx="2482454" cy="34084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37783" y="5023114"/>
            <a:ext cx="272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Dr. Paul Stanton</a:t>
            </a:r>
          </a:p>
          <a:p>
            <a:r>
              <a:rPr lang="en-US" sz="1600" dirty="0"/>
              <a:t>Superintendent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461" y="3926966"/>
            <a:ext cx="3581705" cy="2387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000">
            <a:off x="4427171" y="1530295"/>
            <a:ext cx="3774644" cy="25164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1141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1389</TotalTime>
  <Words>316</Words>
  <Application>Microsoft Office PowerPoint</Application>
  <PresentationFormat>On-screen Show (4:3)</PresentationFormat>
  <Paragraphs>90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Trebuchet MS</vt:lpstr>
      <vt:lpstr>Wingdings 3</vt:lpstr>
      <vt:lpstr>Facet</vt:lpstr>
      <vt:lpstr>PowerPoint Presentation</vt:lpstr>
      <vt:lpstr>Welcome!</vt:lpstr>
      <vt:lpstr>#WESDExcellence</vt:lpstr>
      <vt:lpstr>PowerPoint Presentation</vt:lpstr>
      <vt:lpstr>PowerPoint Presentation</vt:lpstr>
      <vt:lpstr>PowerPoint Presentation</vt:lpstr>
      <vt:lpstr>PowerPoint Presentation</vt:lpstr>
      <vt:lpstr>@WESDSchools</vt:lpstr>
      <vt:lpstr>PowerPoint Presentation</vt:lpstr>
      <vt:lpstr>PowerPoint Presentation</vt:lpstr>
      <vt:lpstr>PowerPoint Presentation</vt:lpstr>
      <vt:lpstr>Factors that Impact Our Students  </vt:lpstr>
      <vt:lpstr>PowerPoint Presentation</vt:lpstr>
      <vt:lpstr>PowerPoint Presentation</vt:lpstr>
      <vt:lpstr>PowerPoint Presentation</vt:lpstr>
      <vt:lpstr>Override Facts </vt:lpstr>
      <vt:lpstr>PowerPoint Presentation</vt:lpstr>
      <vt:lpstr>PowerPoint Presentation</vt:lpstr>
      <vt:lpstr>Behavioral and Emotional Social Support </vt:lpstr>
      <vt:lpstr>PowerPoint Presentation</vt:lpstr>
      <vt:lpstr>PowerPoint Presentation</vt:lpstr>
      <vt:lpstr>Speed Networking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Horton, Pam</dc:creator>
  <cp:lastModifiedBy>Horton, Pam</cp:lastModifiedBy>
  <cp:revision>99</cp:revision>
  <cp:lastPrinted>2018-01-22T16:30:21Z</cp:lastPrinted>
  <dcterms:created xsi:type="dcterms:W3CDTF">2018-01-20T15:58:28Z</dcterms:created>
  <dcterms:modified xsi:type="dcterms:W3CDTF">2018-10-04T23:11:13Z</dcterms:modified>
</cp:coreProperties>
</file>